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76" r:id="rId3"/>
    <p:sldId id="278" r:id="rId4"/>
    <p:sldId id="292" r:id="rId5"/>
    <p:sldId id="296" r:id="rId6"/>
    <p:sldId id="295" r:id="rId7"/>
    <p:sldId id="297" r:id="rId8"/>
    <p:sldId id="286" r:id="rId9"/>
    <p:sldId id="298" r:id="rId10"/>
    <p:sldId id="308" r:id="rId11"/>
    <p:sldId id="299" r:id="rId12"/>
    <p:sldId id="275" r:id="rId13"/>
    <p:sldId id="277" r:id="rId14"/>
    <p:sldId id="305" r:id="rId15"/>
    <p:sldId id="300" r:id="rId16"/>
    <p:sldId id="302" r:id="rId17"/>
    <p:sldId id="303" r:id="rId18"/>
    <p:sldId id="304" r:id="rId19"/>
    <p:sldId id="265" r:id="rId20"/>
    <p:sldId id="301" r:id="rId21"/>
    <p:sldId id="310" r:id="rId22"/>
    <p:sldId id="311" r:id="rId23"/>
    <p:sldId id="287" r:id="rId24"/>
    <p:sldId id="309"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75113" autoAdjust="0"/>
  </p:normalViewPr>
  <p:slideViewPr>
    <p:cSldViewPr snapToGrid="0">
      <p:cViewPr varScale="1">
        <p:scale>
          <a:sx n="60" d="100"/>
          <a:sy n="60" d="100"/>
        </p:scale>
        <p:origin x="812" y="4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8/2/2023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07905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here we can see that the origin is floating in the center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size of the data point is proportional to both the distance from the origin and the combined z-score.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all the categories were clustered around the mean, then we would know that it would have far less impact on where to invest or on where one would want to go on vacation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we can tell visually that they are significantly varying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there is great variation in these 3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&lt;show 2 different hover points&gt;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to make it more visually acute, we normalized the data so we could see it from a singular side.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93229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by combining all the metrics into one positive metric normalizing the data that they are extremely varying.</a:t>
            </a:r>
          </a:p>
          <a:p>
            <a:r>
              <a:rPr lang="en-US" dirty="0"/>
              <a:t>&lt;show the 2 different hover points&gt;</a:t>
            </a:r>
          </a:p>
          <a:p>
            <a:endParaRPr lang="en-US" dirty="0"/>
          </a:p>
          <a:p>
            <a:endParaRPr lang="en-US" dirty="0"/>
          </a:p>
          <a:p>
            <a:endParaRPr lang="en-US" dirty="0"/>
          </a:p>
          <a:p>
            <a:r>
              <a:rPr lang="en-US" dirty="0"/>
              <a:t>(So, we decided to normalize the scales</a:t>
            </a:r>
          </a:p>
          <a:p>
            <a:r>
              <a:rPr lang="en-US" dirty="0"/>
              <a:t>We also decided to reflect the distance from zero in the size of the points, so the farther from zero, the point is, the larger the radius.</a:t>
            </a:r>
          </a:p>
          <a:p>
            <a:r>
              <a:rPr lang="en-US" dirty="0"/>
              <a:t>We did this as more of an emphasis on the distance because we couldn’t rotate the figure.)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015056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countries being considered.</a:t>
            </a:r>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imagined a US based real estate or travel agency company that is about to go international. (in their investments)</a:t>
            </a:r>
          </a:p>
          <a:p>
            <a:r>
              <a:rPr lang="en-US" dirty="0"/>
              <a:t>Or a travel agency that would find this information useful.</a:t>
            </a:r>
          </a:p>
          <a:p>
            <a:r>
              <a:rPr lang="en-US" dirty="0"/>
              <a:t>We wanted to narrow it down in terms of countries of interest.</a:t>
            </a:r>
          </a:p>
          <a:p>
            <a:r>
              <a:rPr lang="en-US" dirty="0"/>
              <a:t>Here’s a plot of the capital cities of all the countries in our database.</a:t>
            </a:r>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2463351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an equal weight to all three priorities. (Happiness, Safety, and Purchasing)</a:t>
            </a:r>
          </a:p>
          <a:p>
            <a:r>
              <a:rPr lang="en-US" dirty="0"/>
              <a:t>Plotted the top 10 countries</a:t>
            </a:r>
          </a:p>
          <a:p>
            <a:endParaRPr lang="en-US" dirty="0"/>
          </a:p>
          <a:p>
            <a:r>
              <a:rPr lang="en-US" dirty="0"/>
              <a:t>Then, we were wondering if the list of the top 10 countries would be different if we gave different weights to these priorities</a:t>
            </a:r>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794251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Happiness has the highest weight of priority, in our equation.</a:t>
            </a:r>
          </a:p>
          <a:p>
            <a:r>
              <a:rPr lang="en-US" dirty="0"/>
              <a:t>In the first picture, happiness is given a weight of 3, purchasing a weight of 2, and safety a weight of 1</a:t>
            </a:r>
          </a:p>
          <a:p>
            <a:r>
              <a:rPr lang="en-US" dirty="0"/>
              <a:t>In the second plot, Safety, has a higher weight than Purchasing. </a:t>
            </a:r>
          </a:p>
          <a:p>
            <a:r>
              <a:rPr lang="en-US" dirty="0"/>
              <a:t>But ultimately, Happiness has the highest weight of the three priorities.</a:t>
            </a:r>
          </a:p>
          <a:p>
            <a:r>
              <a:rPr lang="en-US" dirty="0"/>
              <a:t>&lt;Show shift of Sweden, Germany gone, UAE pops in&gt;</a:t>
            </a:r>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dirty="0"/>
          </a:p>
        </p:txBody>
      </p:sp>
    </p:spTree>
    <p:extLst>
      <p:ext uri="{BB962C8B-B14F-4D97-AF65-F5344CB8AC3E}">
        <p14:creationId xmlns:p14="http://schemas.microsoft.com/office/powerpoint/2010/main" val="1079427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Purchasing as the top weighted priority against or other two factors.</a:t>
            </a:r>
          </a:p>
          <a:p>
            <a:r>
              <a:rPr lang="en-US" dirty="0"/>
              <a:t>As you can see there are only slight differences in the lists of countries and their order.</a:t>
            </a:r>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dirty="0"/>
          </a:p>
        </p:txBody>
      </p:sp>
    </p:spTree>
    <p:extLst>
      <p:ext uri="{BB962C8B-B14F-4D97-AF65-F5344CB8AC3E}">
        <p14:creationId xmlns:p14="http://schemas.microsoft.com/office/powerpoint/2010/main" val="2530030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Safety as the highest weighted priority</a:t>
            </a:r>
          </a:p>
          <a:p>
            <a:r>
              <a:rPr lang="en-US" dirty="0"/>
              <a:t>Again, slightly different countries, and their order.</a:t>
            </a:r>
          </a:p>
          <a:p>
            <a:r>
              <a:rPr lang="en-US" dirty="0"/>
              <a:t>But it generally the same list.</a:t>
            </a:r>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dirty="0"/>
          </a:p>
        </p:txBody>
      </p:sp>
    </p:spTree>
    <p:extLst>
      <p:ext uri="{BB962C8B-B14F-4D97-AF65-F5344CB8AC3E}">
        <p14:creationId xmlns:p14="http://schemas.microsoft.com/office/powerpoint/2010/main" val="2525185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question first&gt;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as we ran our histograms, we gathered the country names, and added them to a set, so as not to get any duplicates, like you would in a list.</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19</a:t>
            </a:fld>
            <a:endParaRPr lang="en-US" dirty="0"/>
          </a:p>
        </p:txBody>
      </p:sp>
    </p:spTree>
    <p:extLst>
      <p:ext uri="{BB962C8B-B14F-4D97-AF65-F5344CB8AC3E}">
        <p14:creationId xmlns:p14="http://schemas.microsoft.com/office/powerpoint/2010/main" val="1644973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used these countries and plotted their change in GDP over time. (GDP is presented as a % change from the previous year)</a:t>
            </a:r>
          </a:p>
          <a:p>
            <a:r>
              <a:rPr lang="en-US" dirty="0"/>
              <a:t>We thought this could show a good indication of the potential growth a real estate company could achieve with any investments.</a:t>
            </a:r>
          </a:p>
          <a:p>
            <a:r>
              <a:rPr lang="en-US" dirty="0"/>
              <a:t>It is also a good indication of infrastructure which is something the travel agency would be interested in knowing, so that their clients have amenities and such during their travels.</a:t>
            </a:r>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dirty="0"/>
          </a:p>
        </p:txBody>
      </p:sp>
    </p:spTree>
    <p:extLst>
      <p:ext uri="{BB962C8B-B14F-4D97-AF65-F5344CB8AC3E}">
        <p14:creationId xmlns:p14="http://schemas.microsoft.com/office/powerpoint/2010/main" val="381136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brainstorming, we stumbled on the Happiness database, and it sparked our curiosity. What is happiness correlated to?</a:t>
            </a:r>
          </a:p>
          <a:p>
            <a:r>
              <a:rPr lang="en-US" dirty="0">
                <a:highlight>
                  <a:srgbClr val="FFFF00"/>
                </a:highlight>
              </a:rPr>
              <a:t>&lt;</a:t>
            </a:r>
            <a:r>
              <a:rPr lang="en-US" dirty="0">
                <a:solidFill>
                  <a:srgbClr val="FF0000"/>
                </a:solidFill>
              </a:rPr>
              <a:t>Read out questions. 1-3&gt;</a:t>
            </a:r>
          </a:p>
          <a:p>
            <a:r>
              <a:rPr lang="en-US" dirty="0"/>
              <a:t>Who would be interested in this information? It depends on your priorities.</a:t>
            </a:r>
          </a:p>
          <a:p>
            <a:r>
              <a:rPr lang="en-US" dirty="0"/>
              <a:t>&lt;Read question 4 and 5&gt;</a:t>
            </a:r>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270966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zoom in on the last 5 years…)</a:t>
            </a:r>
          </a:p>
          <a:p>
            <a:r>
              <a:rPr lang="en-US" dirty="0"/>
              <a:t>Here you can see the worldwide effect of the pandemic </a:t>
            </a:r>
          </a:p>
          <a:p>
            <a:r>
              <a:rPr lang="en-US" dirty="0"/>
              <a:t>And the top 5 are…</a:t>
            </a:r>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dirty="0"/>
          </a:p>
        </p:txBody>
      </p:sp>
    </p:spTree>
    <p:extLst>
      <p:ext uri="{BB962C8B-B14F-4D97-AF65-F5344CB8AC3E}">
        <p14:creationId xmlns:p14="http://schemas.microsoft.com/office/powerpoint/2010/main" val="408532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5 countries to invest in and investigate further</a:t>
            </a:r>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dirty="0"/>
          </a:p>
        </p:txBody>
      </p:sp>
    </p:spTree>
    <p:extLst>
      <p:ext uri="{BB962C8B-B14F-4D97-AF65-F5344CB8AC3E}">
        <p14:creationId xmlns:p14="http://schemas.microsoft.com/office/powerpoint/2010/main" val="2208147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still more analysis to do </a:t>
            </a:r>
          </a:p>
          <a:p>
            <a:r>
              <a:rPr lang="en-US" dirty="0"/>
              <a:t>So for Real Estate &lt;read points&gt;</a:t>
            </a:r>
          </a:p>
        </p:txBody>
      </p:sp>
      <p:sp>
        <p:nvSpPr>
          <p:cNvPr id="4" name="Slide Number Placeholder 3"/>
          <p:cNvSpPr>
            <a:spLocks noGrp="1"/>
          </p:cNvSpPr>
          <p:nvPr>
            <p:ph type="sldNum" sz="quarter" idx="5"/>
          </p:nvPr>
        </p:nvSpPr>
        <p:spPr/>
        <p:txBody>
          <a:bodyPr/>
          <a:lstStyle/>
          <a:p>
            <a:fld id="{8D7D3E5B-4BED-B24C-9674-6B6454D04561}" type="slidenum">
              <a:rPr lang="en-US" smtClean="0"/>
              <a:t>23</a:t>
            </a:fld>
            <a:endParaRPr lang="en-US" dirty="0"/>
          </a:p>
        </p:txBody>
      </p:sp>
    </p:spTree>
    <p:extLst>
      <p:ext uri="{BB962C8B-B14F-4D97-AF65-F5344CB8AC3E}">
        <p14:creationId xmlns:p14="http://schemas.microsoft.com/office/powerpoint/2010/main" val="3425025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24</a:t>
            </a:fld>
            <a:endParaRPr lang="en-US" dirty="0"/>
          </a:p>
        </p:txBody>
      </p:sp>
    </p:spTree>
    <p:extLst>
      <p:ext uri="{BB962C8B-B14F-4D97-AF65-F5344CB8AC3E}">
        <p14:creationId xmlns:p14="http://schemas.microsoft.com/office/powerpoint/2010/main" val="4109367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25</a:t>
            </a:fld>
            <a:endParaRPr lang="en-US" dirty="0"/>
          </a:p>
        </p:txBody>
      </p:sp>
    </p:spTree>
    <p:extLst>
      <p:ext uri="{BB962C8B-B14F-4D97-AF65-F5344CB8AC3E}">
        <p14:creationId xmlns:p14="http://schemas.microsoft.com/office/powerpoint/2010/main" val="23182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were wondering, like we were wondering, here the top 20 happiest countries from our data.</a:t>
            </a:r>
          </a:p>
          <a:p>
            <a:r>
              <a:rPr lang="en-US" dirty="0"/>
              <a:t>As you can see on this map, it is mostly concentrated around Europe</a:t>
            </a:r>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20818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case you wondering, here’s the bottom 20 happiest countries, according to our database.</a:t>
            </a:r>
          </a:p>
          <a:p>
            <a:r>
              <a:rPr lang="en-US" dirty="0"/>
              <a:t>This could be relevant to any people out there, who want to make the world a happier place</a:t>
            </a:r>
          </a:p>
          <a:p>
            <a:r>
              <a:rPr lang="en-US" dirty="0"/>
              <a:t>Ok, now back to our questions about correlations to happiness</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dirty="0"/>
          </a:p>
        </p:txBody>
      </p:sp>
    </p:spTree>
    <p:extLst>
      <p:ext uri="{BB962C8B-B14F-4D97-AF65-F5344CB8AC3E}">
        <p14:creationId xmlns:p14="http://schemas.microsoft.com/office/powerpoint/2010/main" val="1992646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out with plotting Happiness vs Safety.</a:t>
            </a:r>
          </a:p>
          <a:p>
            <a:r>
              <a:rPr lang="en-US" dirty="0"/>
              <a:t>As you can see, we have a positive correlation, as shown by the r value of 0.35 as well as the regression line.</a:t>
            </a:r>
          </a:p>
          <a:p>
            <a:endParaRPr lang="en-US" dirty="0"/>
          </a:p>
          <a:p>
            <a:r>
              <a:rPr lang="en-US" dirty="0"/>
              <a:t>(security and happiness go hand in hand)</a:t>
            </a:r>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dirty="0"/>
          </a:p>
        </p:txBody>
      </p:sp>
    </p:spTree>
    <p:extLst>
      <p:ext uri="{BB962C8B-B14F-4D97-AF65-F5344CB8AC3E}">
        <p14:creationId xmlns:p14="http://schemas.microsoft.com/office/powerpoint/2010/main" val="99416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plot of the Happiness score over the Cost-of-Living Index.</a:t>
            </a:r>
          </a:p>
          <a:p>
            <a:r>
              <a:rPr lang="en-US" dirty="0"/>
              <a:t>It is more positively correlated as seen by the R value and regression line, compared to that of the Safety Index.</a:t>
            </a:r>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dirty="0"/>
          </a:p>
        </p:txBody>
      </p:sp>
    </p:spTree>
    <p:extLst>
      <p:ext uri="{BB962C8B-B14F-4D97-AF65-F5344CB8AC3E}">
        <p14:creationId xmlns:p14="http://schemas.microsoft.com/office/powerpoint/2010/main" val="143296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happiness score by local purchasing power. </a:t>
            </a:r>
          </a:p>
          <a:p>
            <a:r>
              <a:rPr lang="en-US" dirty="0"/>
              <a:t>It’s very similar to the cost- of-living plot, so from here on out we only focused on local purchasing power.</a:t>
            </a:r>
          </a:p>
          <a:p>
            <a:r>
              <a:rPr lang="en-US" dirty="0"/>
              <a:t>And that leads us over to Karoly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dirty="0"/>
          </a:p>
        </p:txBody>
      </p:sp>
    </p:spTree>
    <p:extLst>
      <p:ext uri="{BB962C8B-B14F-4D97-AF65-F5344CB8AC3E}">
        <p14:creationId xmlns:p14="http://schemas.microsoft.com/office/powerpoint/2010/main" val="1674550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1020753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starting point. This is the data being graphed from our database, being graphed so far.</a:t>
            </a:r>
          </a:p>
          <a:p>
            <a:r>
              <a:rPr lang="en-US" dirty="0"/>
              <a:t>This allowed us to get a first glimpse at what was going on with the dispersion of these different metrics. </a:t>
            </a:r>
          </a:p>
          <a:p>
            <a:r>
              <a:rPr lang="en-US" dirty="0"/>
              <a:t>&lt;show the code/hover capabilities&gt;</a:t>
            </a:r>
          </a:p>
          <a:p>
            <a:r>
              <a:rPr lang="en-US" dirty="0"/>
              <a:t>This allows us to investigate which points were standing out and if we should go any further.</a:t>
            </a:r>
          </a:p>
          <a:p>
            <a:endParaRPr lang="en-US" dirty="0"/>
          </a:p>
          <a:p>
            <a:r>
              <a:rPr lang="en-US" dirty="0"/>
              <a:t>Surprise, it became obvious that we should go further. </a:t>
            </a:r>
          </a:p>
          <a:p>
            <a:r>
              <a:rPr lang="en-US" dirty="0"/>
              <a:t>So, we decided to calculate the z-scores of the countries, to get a quantitative measure on just how divergent they are.</a:t>
            </a:r>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dirty="0"/>
          </a:p>
        </p:txBody>
      </p:sp>
    </p:spTree>
    <p:extLst>
      <p:ext uri="{BB962C8B-B14F-4D97-AF65-F5344CB8AC3E}">
        <p14:creationId xmlns:p14="http://schemas.microsoft.com/office/powerpoint/2010/main" val="28575443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6.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0.wdp"/><Relationship Id="rId5" Type="http://schemas.openxmlformats.org/officeDocument/2006/relationships/image" Target="../media/image26.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769061" y="325282"/>
            <a:ext cx="6063254" cy="2592579"/>
          </a:xfrm>
        </p:spPr>
        <p:txBody>
          <a:bodyPr/>
          <a:lstStyle/>
          <a:p>
            <a:pPr algn="ctr"/>
            <a:r>
              <a:rPr lang="en-US" dirty="0"/>
              <a:t>Great Places to Visit and Invest</a:t>
            </a:r>
            <a:br>
              <a:rPr lang="en-US" dirty="0"/>
            </a:b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447109" y="2764143"/>
            <a:ext cx="3603053" cy="1960099"/>
          </a:xfrm>
        </p:spPr>
        <p:txBody>
          <a:bodyPr/>
          <a:lstStyle/>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Karoly Burgyan</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Shayla Badeaux</a:t>
            </a:r>
            <a:endParaRPr lang="en-US" b="0" dirty="0">
              <a:effectLst/>
              <a:latin typeface="Baskerville Old Face" panose="02020602080505020303" pitchFamily="18" charset="0"/>
            </a:endParaRPr>
          </a:p>
          <a:p>
            <a:pPr marL="228600" indent="-228600" rtl="0">
              <a:spcBef>
                <a:spcPts val="1200"/>
              </a:spcBef>
              <a:spcAft>
                <a:spcPts val="1200"/>
              </a:spcAft>
            </a:pPr>
            <a:r>
              <a:rPr lang="en-US" sz="1800" b="0" i="0" u="none" strike="noStrike" dirty="0">
                <a:solidFill>
                  <a:srgbClr val="000000"/>
                </a:solidFill>
                <a:effectLst/>
                <a:latin typeface="Baskerville Old Face" panose="02020602080505020303" pitchFamily="18" charset="0"/>
              </a:rPr>
              <a:t>Christian Cantu</a:t>
            </a:r>
            <a:endParaRPr lang="en-US" b="0" dirty="0">
              <a:effectLst/>
              <a:latin typeface="Baskerville Old Face" panose="02020602080505020303" pitchFamily="18" charset="0"/>
            </a:endParaRPr>
          </a:p>
          <a:p>
            <a:br>
              <a:rPr lang="en-US" dirty="0"/>
            </a:br>
            <a:endParaRPr lang="en-US" dirty="0"/>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7EA24C-2D80-62C5-9A7C-27CEF5A1243B}"/>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3" name="Content Placeholder 2">
            <a:extLst>
              <a:ext uri="{FF2B5EF4-FFF2-40B4-BE49-F238E27FC236}">
                <a16:creationId xmlns:a16="http://schemas.microsoft.com/office/drawing/2014/main" id="{43DACD71-8DD6-4F7F-00AB-6441EDC335F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87568" y="38101"/>
            <a:ext cx="8138157" cy="678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4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61BF44-8BA0-1B10-DC18-5EE93AD35B89}"/>
              </a:ext>
            </a:extLst>
          </p:cNvPr>
          <p:cNvSpPr>
            <a:spLocks noGrp="1"/>
          </p:cNvSpPr>
          <p:nvPr>
            <p:ph type="sldNum" sz="quarter" idx="11"/>
          </p:nvPr>
        </p:nvSpPr>
        <p:spPr/>
        <p:txBody>
          <a:bodyPr/>
          <a:lstStyle/>
          <a:p>
            <a:fld id="{09A01C0A-2BB6-49E7-91A3-DCB9F9F59583}" type="slidenum">
              <a:rPr lang="en-US" smtClean="0"/>
              <a:pPr/>
              <a:t>11</a:t>
            </a:fld>
            <a:endParaRPr lang="en-US" dirty="0"/>
          </a:p>
        </p:txBody>
      </p:sp>
      <p:pic>
        <p:nvPicPr>
          <p:cNvPr id="3" name="Content Placeholder 2">
            <a:extLst>
              <a:ext uri="{FF2B5EF4-FFF2-40B4-BE49-F238E27FC236}">
                <a16:creationId xmlns:a16="http://schemas.microsoft.com/office/drawing/2014/main" id="{E38857F5-BF7E-122C-EC93-0E781B154C9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56658" y="283028"/>
            <a:ext cx="7794898" cy="649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472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3" name="TextBox 2">
            <a:extLst>
              <a:ext uri="{FF2B5EF4-FFF2-40B4-BE49-F238E27FC236}">
                <a16:creationId xmlns:a16="http://schemas.microsoft.com/office/drawing/2014/main" id="{FADE6C47-8239-CD5A-6D4E-A818B3A22A6D}"/>
              </a:ext>
            </a:extLst>
          </p:cNvPr>
          <p:cNvSpPr txBox="1"/>
          <p:nvPr/>
        </p:nvSpPr>
        <p:spPr>
          <a:xfrm>
            <a:off x="7227735" y="1975027"/>
            <a:ext cx="3927945" cy="1323439"/>
          </a:xfrm>
          <a:prstGeom prst="rect">
            <a:avLst/>
          </a:prstGeom>
          <a:noFill/>
        </p:spPr>
        <p:txBody>
          <a:bodyPr wrap="square" rtlCol="0">
            <a:spAutoFit/>
          </a:bodyPr>
          <a:lstStyle/>
          <a:p>
            <a:pPr algn="ctr"/>
            <a:r>
              <a:rPr lang="en-US" sz="4000" b="1" dirty="0">
                <a:latin typeface="Baskerville Old Face" panose="02020602080505020303" pitchFamily="18" charset="0"/>
              </a:rPr>
              <a:t>Countries of Consideration</a:t>
            </a:r>
            <a:endParaRPr lang="en-US" sz="4000" b="1" dirty="0"/>
          </a:p>
        </p:txBody>
      </p:sp>
    </p:spTree>
    <p:extLst>
      <p:ext uri="{BB962C8B-B14F-4D97-AF65-F5344CB8AC3E}">
        <p14:creationId xmlns:p14="http://schemas.microsoft.com/office/powerpoint/2010/main" val="31717350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187889" y="277029"/>
            <a:ext cx="7071651" cy="693030"/>
          </a:xfrm>
        </p:spPr>
        <p:txBody>
          <a:bodyPr/>
          <a:lstStyle/>
          <a:p>
            <a:r>
              <a:rPr lang="en-US" sz="2000" dirty="0">
                <a:latin typeface="Baskerville Old Face" panose="02020602080505020303" pitchFamily="18" charset="0"/>
              </a:rPr>
              <a:t>countries of considerations (Outside of US)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pic>
        <p:nvPicPr>
          <p:cNvPr id="9" name="Content Placeholder 8" descr="A map of the world with different colored dots&#10;&#10;Description automatically generated">
            <a:extLst>
              <a:ext uri="{FF2B5EF4-FFF2-40B4-BE49-F238E27FC236}">
                <a16:creationId xmlns:a16="http://schemas.microsoft.com/office/drawing/2014/main" id="{7382D885-2402-9195-84D0-E83986FD6CEF}"/>
              </a:ext>
            </a:extLst>
          </p:cNvPr>
          <p:cNvPicPr>
            <a:picLocks noGrp="1" noChangeAspect="1"/>
          </p:cNvPicPr>
          <p:nvPr>
            <p:ph sz="half" idx="2"/>
          </p:nvPr>
        </p:nvPicPr>
        <p:blipFill>
          <a:blip r:embed="rId3"/>
          <a:stretch>
            <a:fillRect/>
          </a:stretch>
        </p:blipFill>
        <p:spPr>
          <a:xfrm>
            <a:off x="1367842" y="929323"/>
            <a:ext cx="8780745" cy="5898859"/>
          </a:xfrm>
        </p:spPr>
      </p:pic>
    </p:spTree>
    <p:extLst>
      <p:ext uri="{BB962C8B-B14F-4D97-AF65-F5344CB8AC3E}">
        <p14:creationId xmlns:p14="http://schemas.microsoft.com/office/powerpoint/2010/main" val="16432889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1A6BF6-6FC0-1DFE-2034-146EB3DFF942}"/>
              </a:ext>
            </a:extLst>
          </p:cNvPr>
          <p:cNvSpPr>
            <a:spLocks noGrp="1"/>
          </p:cNvSpPr>
          <p:nvPr>
            <p:ph type="subTitle" idx="1"/>
          </p:nvPr>
        </p:nvSpPr>
        <p:spPr>
          <a:xfrm>
            <a:off x="1117182" y="1060514"/>
            <a:ext cx="8191623" cy="1804959"/>
          </a:xfrm>
        </p:spPr>
        <p:txBody>
          <a:bodyPr/>
          <a:lstStyle/>
          <a:p>
            <a:pPr algn="ctr"/>
            <a:r>
              <a:rPr lang="en-US" sz="240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endParaRPr lang="en-US" dirty="0"/>
          </a:p>
        </p:txBody>
      </p:sp>
      <p:sp>
        <p:nvSpPr>
          <p:cNvPr id="4" name="Slide Number Placeholder 3">
            <a:extLst>
              <a:ext uri="{FF2B5EF4-FFF2-40B4-BE49-F238E27FC236}">
                <a16:creationId xmlns:a16="http://schemas.microsoft.com/office/drawing/2014/main" id="{CCCAF334-9744-2B54-C944-A3BBCC158E6C}"/>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7162813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AB7742-FC4B-E1BF-7F83-4270786B8B34}"/>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4098" name="Picture 2">
            <a:extLst>
              <a:ext uri="{FF2B5EF4-FFF2-40B4-BE49-F238E27FC236}">
                <a16:creationId xmlns:a16="http://schemas.microsoft.com/office/drawing/2014/main" id="{65CD6EB2-4B2D-F296-99FF-B2894A4F61E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74376" y="232727"/>
            <a:ext cx="8455741" cy="6341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146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B81792-5C8F-399F-4156-45C2B0522461}"/>
              </a:ext>
            </a:extLst>
          </p:cNvPr>
          <p:cNvSpPr>
            <a:spLocks noGrp="1"/>
          </p:cNvSpPr>
          <p:nvPr>
            <p:ph type="title"/>
          </p:nvPr>
        </p:nvSpPr>
        <p:spPr>
          <a:xfrm>
            <a:off x="850167" y="876301"/>
            <a:ext cx="10242375" cy="652054"/>
          </a:xfrm>
        </p:spPr>
        <p:txBody>
          <a:bodyPr/>
          <a:lstStyle/>
          <a:p>
            <a:r>
              <a:rPr lang="en-US" dirty="0"/>
              <a:t>Prioritized Happiness Index</a:t>
            </a:r>
          </a:p>
        </p:txBody>
      </p:sp>
      <p:sp>
        <p:nvSpPr>
          <p:cNvPr id="8" name="Slide Number Placeholder 7">
            <a:extLst>
              <a:ext uri="{FF2B5EF4-FFF2-40B4-BE49-F238E27FC236}">
                <a16:creationId xmlns:a16="http://schemas.microsoft.com/office/drawing/2014/main" id="{4C23ABD0-F44B-B440-78D0-6958D199A371}"/>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5122" name="Picture 2">
            <a:extLst>
              <a:ext uri="{FF2B5EF4-FFF2-40B4-BE49-F238E27FC236}">
                <a16:creationId xmlns:a16="http://schemas.microsoft.com/office/drawing/2014/main" id="{096E7F78-24E4-D6D1-A2CD-164049A62A0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E9A8059-B1FA-8ADC-80F7-9F6BDF5B3CD5}"/>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716292" y="1786805"/>
            <a:ext cx="5793403" cy="4345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7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85218-8CD1-A0BF-84AB-06EB83C4BDC0}"/>
              </a:ext>
            </a:extLst>
          </p:cNvPr>
          <p:cNvSpPr>
            <a:spLocks noGrp="1"/>
          </p:cNvSpPr>
          <p:nvPr>
            <p:ph type="title"/>
          </p:nvPr>
        </p:nvSpPr>
        <p:spPr>
          <a:xfrm>
            <a:off x="489857" y="876301"/>
            <a:ext cx="11016343" cy="652054"/>
          </a:xfrm>
        </p:spPr>
        <p:txBody>
          <a:bodyPr/>
          <a:lstStyle/>
          <a:p>
            <a:r>
              <a:rPr lang="en-US" dirty="0"/>
              <a:t>Prioritized Purchasing Power</a:t>
            </a:r>
          </a:p>
        </p:txBody>
      </p:sp>
      <p:sp>
        <p:nvSpPr>
          <p:cNvPr id="8" name="Slide Number Placeholder 7">
            <a:extLst>
              <a:ext uri="{FF2B5EF4-FFF2-40B4-BE49-F238E27FC236}">
                <a16:creationId xmlns:a16="http://schemas.microsoft.com/office/drawing/2014/main" id="{4388D46F-B582-E59B-83A7-44EA6E568354}"/>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6146" name="Picture 2">
            <a:extLst>
              <a:ext uri="{FF2B5EF4-FFF2-40B4-BE49-F238E27FC236}">
                <a16:creationId xmlns:a16="http://schemas.microsoft.com/office/drawing/2014/main" id="{A2E834BF-4639-8FDC-F576-3D86A023A3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0"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213DEAA-08DB-9A04-BA5B-A36D366FD45E}"/>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73747" y="1654830"/>
            <a:ext cx="5873747" cy="440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066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183BEB-1B21-B912-A5A2-F7B7C96E426A}"/>
              </a:ext>
            </a:extLst>
          </p:cNvPr>
          <p:cNvSpPr>
            <a:spLocks noGrp="1"/>
          </p:cNvSpPr>
          <p:nvPr>
            <p:ph type="title"/>
          </p:nvPr>
        </p:nvSpPr>
        <p:spPr/>
        <p:txBody>
          <a:bodyPr/>
          <a:lstStyle/>
          <a:p>
            <a:r>
              <a:rPr lang="en-US" dirty="0"/>
              <a:t>Prioritized Safety Index</a:t>
            </a:r>
          </a:p>
        </p:txBody>
      </p:sp>
      <p:sp>
        <p:nvSpPr>
          <p:cNvPr id="8" name="Slide Number Placeholder 7">
            <a:extLst>
              <a:ext uri="{FF2B5EF4-FFF2-40B4-BE49-F238E27FC236}">
                <a16:creationId xmlns:a16="http://schemas.microsoft.com/office/drawing/2014/main" id="{D16FEB5F-EF71-1B2F-81A5-8CBB484C93F7}"/>
              </a:ext>
            </a:extLst>
          </p:cNvPr>
          <p:cNvSpPr>
            <a:spLocks noGrp="1"/>
          </p:cNvSpPr>
          <p:nvPr>
            <p:ph type="sldNum" sz="quarter" idx="11"/>
          </p:nvPr>
        </p:nvSpPr>
        <p:spPr/>
        <p:txBody>
          <a:bodyPr/>
          <a:lstStyle/>
          <a:p>
            <a:fld id="{09A01C0A-2BB6-49E7-91A3-DCB9F9F59583}" type="slidenum">
              <a:rPr lang="en-US" smtClean="0"/>
              <a:pPr/>
              <a:t>18</a:t>
            </a:fld>
            <a:endParaRPr lang="en-US" dirty="0"/>
          </a:p>
        </p:txBody>
      </p:sp>
      <p:pic>
        <p:nvPicPr>
          <p:cNvPr id="7170" name="Picture 2">
            <a:extLst>
              <a:ext uri="{FF2B5EF4-FFF2-40B4-BE49-F238E27FC236}">
                <a16:creationId xmlns:a16="http://schemas.microsoft.com/office/drawing/2014/main" id="{EDF8FA90-F808-5B4B-3A5E-9F3B0752449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6411" y="1575395"/>
            <a:ext cx="5764509" cy="432338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132DE8C-235C-CBDF-C5E4-4C0E64F11F14}"/>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800919" y="1708617"/>
            <a:ext cx="5586879" cy="419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9210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5" cstate="print">
            <a:extLst>
              <a:ext uri="{BEBA8EAE-BF5A-486C-A8C5-ECC9F3942E4B}">
                <a14:imgProps xmlns:a14="http://schemas.microsoft.com/office/drawing/2010/main">
                  <a14:imgLayer r:embed="rId6">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19</a:t>
            </a:fld>
            <a:endParaRPr lang="en-US" dirty="0"/>
          </a:p>
        </p:txBody>
      </p:sp>
      <p:sp>
        <p:nvSpPr>
          <p:cNvPr id="6" name="TextBox 5">
            <a:extLst>
              <a:ext uri="{FF2B5EF4-FFF2-40B4-BE49-F238E27FC236}">
                <a16:creationId xmlns:a16="http://schemas.microsoft.com/office/drawing/2014/main" id="{F9EF6A3F-A595-ADCF-4D5F-10014F182627}"/>
              </a:ext>
            </a:extLst>
          </p:cNvPr>
          <p:cNvSpPr txBox="1"/>
          <p:nvPr/>
        </p:nvSpPr>
        <p:spPr>
          <a:xfrm>
            <a:off x="1264258" y="2322687"/>
            <a:ext cx="5072932" cy="2308324"/>
          </a:xfrm>
          <a:prstGeom prst="rect">
            <a:avLst/>
          </a:prstGeom>
          <a:noFill/>
        </p:spPr>
        <p:txBody>
          <a:bodyPr wrap="square" rtlCol="0">
            <a:spAutoFit/>
          </a:bodyPr>
          <a:lstStyle/>
          <a:p>
            <a:pPr algn="ctr"/>
            <a:endParaRPr lang="en-US" sz="2400" dirty="0">
              <a:solidFill>
                <a:srgbClr val="1F2328"/>
              </a:solidFill>
              <a:latin typeface="Baskerville Old Face" panose="02020602080505020303" pitchFamily="18" charset="0"/>
            </a:endParaRPr>
          </a:p>
          <a:p>
            <a:pPr algn="ctr"/>
            <a:r>
              <a:rPr lang="en-US" sz="2400" b="1"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algn="ctr"/>
            <a:endParaRPr lang="en-US" sz="2400" i="0" dirty="0">
              <a:solidFill>
                <a:srgbClr val="1F2328"/>
              </a:solidFill>
              <a:effectLst/>
              <a:latin typeface="Baskerville Old Face" panose="02020602080505020303" pitchFamily="18" charset="0"/>
            </a:endParaRPr>
          </a:p>
        </p:txBody>
      </p:sp>
    </p:spTree>
    <p:extLst>
      <p:ext uri="{BB962C8B-B14F-4D97-AF65-F5344CB8AC3E}">
        <p14:creationId xmlns:p14="http://schemas.microsoft.com/office/powerpoint/2010/main" val="2563119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Questions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74373" y="388883"/>
            <a:ext cx="4991408" cy="6131187"/>
          </a:xfrm>
        </p:spPr>
        <p:txBody>
          <a:bodyPr/>
          <a:lstStyle/>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Safety?</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Cost of Living?</a:t>
            </a:r>
          </a:p>
          <a:p>
            <a:pPr marL="285750" indent="-285750" algn="l">
              <a:buFont typeface="Arial" panose="020B0604020202020204" pitchFamily="34" charset="0"/>
              <a:buChar char="•"/>
            </a:pPr>
            <a:r>
              <a:rPr lang="en-US" sz="2000" b="0" i="0" dirty="0">
                <a:solidFill>
                  <a:srgbClr val="1F2328"/>
                </a:solidFill>
                <a:effectLst/>
                <a:latin typeface="Baskerville Old Face" panose="02020602080505020303" pitchFamily="18" charset="0"/>
              </a:rPr>
              <a:t>Is there a correlation between Happiness and Purchasing Power?</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satisfy the priorities of the customer best-- does the customer value happiness, purchasing power, or safety most?</a:t>
            </a:r>
          </a:p>
          <a:p>
            <a:pPr marL="285750" indent="-285750">
              <a:buFont typeface="Arial" panose="020B0604020202020204" pitchFamily="34" charset="0"/>
              <a:buChar char="•"/>
            </a:pPr>
            <a:r>
              <a:rPr lang="en-US" sz="2000" b="0" i="0" dirty="0">
                <a:solidFill>
                  <a:srgbClr val="1F2328"/>
                </a:solidFill>
                <a:effectLst/>
                <a:latin typeface="Baskerville Old Face" panose="02020602080505020303" pitchFamily="18" charset="0"/>
              </a:rPr>
              <a:t>Which countries on the priority lists have the most developed infrastructure using GDP as a proxy for infrastructure development?</a:t>
            </a:r>
          </a:p>
          <a:p>
            <a:pPr marL="285750" indent="-285750">
              <a:buFont typeface="Arial" panose="020B0604020202020204" pitchFamily="34" charset="0"/>
              <a:buChar char="•"/>
            </a:pPr>
            <a:endParaRPr lang="en-US" b="0" i="0" dirty="0">
              <a:solidFill>
                <a:srgbClr val="1F2328"/>
              </a:solidFill>
              <a:effectLst/>
              <a:latin typeface="-apple-system"/>
            </a:endParaRPr>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6125001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182D88-90BE-27A0-EB9B-B27121A734A7}"/>
              </a:ext>
            </a:extLst>
          </p:cNvPr>
          <p:cNvSpPr>
            <a:spLocks noGrp="1"/>
          </p:cNvSpPr>
          <p:nvPr>
            <p:ph type="sldNum" sz="quarter" idx="11"/>
          </p:nvPr>
        </p:nvSpPr>
        <p:spPr/>
        <p:txBody>
          <a:bodyPr/>
          <a:lstStyle/>
          <a:p>
            <a:fld id="{09A01C0A-2BB6-49E7-91A3-DCB9F9F59583}" type="slidenum">
              <a:rPr lang="en-US" smtClean="0"/>
              <a:pPr/>
              <a:t>20</a:t>
            </a:fld>
            <a:endParaRPr lang="en-US" dirty="0"/>
          </a:p>
        </p:txBody>
      </p:sp>
      <p:pic>
        <p:nvPicPr>
          <p:cNvPr id="1026" name="Picture 2">
            <a:extLst>
              <a:ext uri="{FF2B5EF4-FFF2-40B4-BE49-F238E27FC236}">
                <a16:creationId xmlns:a16="http://schemas.microsoft.com/office/drawing/2014/main" id="{7024AF56-A610-585F-5CFC-0C3E8ED8AC7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003336" y="192376"/>
            <a:ext cx="7658588" cy="638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9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370084-3E98-DA87-5608-6AC5C559B1E1}"/>
              </a:ext>
            </a:extLst>
          </p:cNvPr>
          <p:cNvSpPr>
            <a:spLocks noGrp="1"/>
          </p:cNvSpPr>
          <p:nvPr>
            <p:ph type="sldNum" sz="quarter" idx="11"/>
          </p:nvPr>
        </p:nvSpPr>
        <p:spPr/>
        <p:txBody>
          <a:bodyPr/>
          <a:lstStyle/>
          <a:p>
            <a:fld id="{09A01C0A-2BB6-49E7-91A3-DCB9F9F59583}" type="slidenum">
              <a:rPr lang="en-US" smtClean="0"/>
              <a:pPr/>
              <a:t>21</a:t>
            </a:fld>
            <a:endParaRPr lang="en-US" dirty="0"/>
          </a:p>
        </p:txBody>
      </p:sp>
      <p:pic>
        <p:nvPicPr>
          <p:cNvPr id="2050" name="Picture 2">
            <a:extLst>
              <a:ext uri="{FF2B5EF4-FFF2-40B4-BE49-F238E27FC236}">
                <a16:creationId xmlns:a16="http://schemas.microsoft.com/office/drawing/2014/main" id="{8A9649F6-122C-4B8B-7B8B-4D4F8325D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7591"/>
            <a:ext cx="8229600" cy="654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65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1F38-5A56-FE36-3F45-B6F3F8B72254}"/>
              </a:ext>
            </a:extLst>
          </p:cNvPr>
          <p:cNvSpPr>
            <a:spLocks noGrp="1"/>
          </p:cNvSpPr>
          <p:nvPr>
            <p:ph type="title"/>
          </p:nvPr>
        </p:nvSpPr>
        <p:spPr>
          <a:xfrm>
            <a:off x="5413445" y="906262"/>
            <a:ext cx="6034216" cy="2145281"/>
          </a:xfrm>
        </p:spPr>
        <p:txBody>
          <a:bodyPr/>
          <a:lstStyle/>
          <a:p>
            <a:r>
              <a:rPr lang="en-US" dirty="0"/>
              <a:t>Top 5 Countries</a:t>
            </a:r>
            <a:br>
              <a:rPr lang="en-US" dirty="0"/>
            </a:br>
            <a:endParaRPr lang="en-US" dirty="0"/>
          </a:p>
        </p:txBody>
      </p:sp>
      <p:sp>
        <p:nvSpPr>
          <p:cNvPr id="3" name="Subtitle 2">
            <a:extLst>
              <a:ext uri="{FF2B5EF4-FFF2-40B4-BE49-F238E27FC236}">
                <a16:creationId xmlns:a16="http://schemas.microsoft.com/office/drawing/2014/main" id="{283254F3-268F-A37C-BD32-8EBFA895F759}"/>
              </a:ext>
            </a:extLst>
          </p:cNvPr>
          <p:cNvSpPr>
            <a:spLocks noGrp="1"/>
          </p:cNvSpPr>
          <p:nvPr>
            <p:ph type="subTitle" idx="1"/>
          </p:nvPr>
        </p:nvSpPr>
        <p:spPr>
          <a:xfrm>
            <a:off x="6507126" y="3194726"/>
            <a:ext cx="5300826" cy="3059129"/>
          </a:xfrm>
        </p:spPr>
        <p:txBody>
          <a:bodyPr/>
          <a:lstStyle/>
          <a:p>
            <a:r>
              <a:rPr lang="en-US" dirty="0"/>
              <a:t>Saudia Arabia</a:t>
            </a:r>
          </a:p>
          <a:p>
            <a:r>
              <a:rPr lang="en-US" dirty="0"/>
              <a:t>Israel</a:t>
            </a:r>
          </a:p>
          <a:p>
            <a:r>
              <a:rPr lang="en-US" dirty="0"/>
              <a:t>Slovenia</a:t>
            </a:r>
          </a:p>
          <a:p>
            <a:r>
              <a:rPr lang="en-US" dirty="0"/>
              <a:t>United Arab emirates</a:t>
            </a:r>
          </a:p>
          <a:p>
            <a:r>
              <a:rPr lang="en-US" dirty="0"/>
              <a:t>Austria</a:t>
            </a:r>
          </a:p>
        </p:txBody>
      </p:sp>
      <p:sp>
        <p:nvSpPr>
          <p:cNvPr id="4" name="Slide Number Placeholder 3">
            <a:extLst>
              <a:ext uri="{FF2B5EF4-FFF2-40B4-BE49-F238E27FC236}">
                <a16:creationId xmlns:a16="http://schemas.microsoft.com/office/drawing/2014/main" id="{D6E3587A-9CE6-50C0-EA16-28C0387EDF46}"/>
              </a:ext>
            </a:extLst>
          </p:cNvPr>
          <p:cNvSpPr>
            <a:spLocks noGrp="1"/>
          </p:cNvSpPr>
          <p:nvPr>
            <p:ph type="sldNum" sz="quarter" idx="11"/>
          </p:nvPr>
        </p:nvSpPr>
        <p:spPr/>
        <p:txBody>
          <a:bodyPr/>
          <a:lstStyle/>
          <a:p>
            <a:fld id="{09A01C0A-2BB6-49E7-91A3-DCB9F9F59583}" type="slidenum">
              <a:rPr lang="en-US" smtClean="0"/>
              <a:pPr/>
              <a:t>22</a:t>
            </a:fld>
            <a:endParaRPr lang="en-US" dirty="0"/>
          </a:p>
        </p:txBody>
      </p:sp>
    </p:spTree>
    <p:extLst>
      <p:ext uri="{BB962C8B-B14F-4D97-AF65-F5344CB8AC3E}">
        <p14:creationId xmlns:p14="http://schemas.microsoft.com/office/powerpoint/2010/main" val="31047937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real Estate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2717767622"/>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Population Trends of Selected Cities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Real Estate Trends in Cities (Competition)</a:t>
                      </a: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Industries of Selected Cities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23</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Next Steps</a:t>
            </a:r>
            <a:br>
              <a:rPr lang="en-US" dirty="0"/>
            </a:br>
            <a:br>
              <a:rPr lang="en-US" dirty="0"/>
            </a:br>
            <a:r>
              <a:rPr lang="en-US" dirty="0"/>
              <a:t>Travel Agency</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84539809"/>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894150">
                  <a:extLst>
                    <a:ext uri="{9D8B030D-6E8A-4147-A177-3AD203B41FA5}">
                      <a16:colId xmlns:a16="http://schemas.microsoft.com/office/drawing/2014/main" val="2918303207"/>
                    </a:ext>
                  </a:extLst>
                </a:gridCol>
                <a:gridCol w="3967935">
                  <a:extLst>
                    <a:ext uri="{9D8B030D-6E8A-4147-A177-3AD203B41FA5}">
                      <a16:colId xmlns:a16="http://schemas.microsoft.com/office/drawing/2014/main" val="1189393465"/>
                    </a:ext>
                  </a:extLst>
                </a:gridCol>
              </a:tblGrid>
              <a:tr h="1188720">
                <a:tc>
                  <a:txBody>
                    <a:bodyPr/>
                    <a:lstStyle/>
                    <a:p>
                      <a:endParaRPr lang="en-US" sz="2800" b="1" i="0" spc="30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Look into Exchange Rate Trends of Selected Countries</a:t>
                      </a:r>
                      <a:endParaRPr lang="en-US" dirty="0">
                        <a:latin typeface="Baskerville Old Face" panose="02020602080505020303" pitchFamily="18" charset="0"/>
                      </a:endParaRPr>
                    </a:p>
                  </a:txBody>
                  <a:tcPr anchor="ctr"/>
                </a:tc>
                <a:extLst>
                  <a:ext uri="{0D108BD9-81ED-4DB2-BD59-A6C34878D82A}">
                    <a16:rowId xmlns:a16="http://schemas.microsoft.com/office/drawing/2014/main" val="3812157666"/>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Research Tourist Attractions in Countries of Interest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Baskerville Old Face" panose="02020602080505020303" pitchFamily="18" charset="0"/>
                      </a:endParaRPr>
                    </a:p>
                  </a:txBody>
                  <a:tcPr anchor="ctr"/>
                </a:tc>
                <a:extLst>
                  <a:ext uri="{0D108BD9-81ED-4DB2-BD59-A6C34878D82A}">
                    <a16:rowId xmlns:a16="http://schemas.microsoft.com/office/drawing/2014/main" val="2423334722"/>
                  </a:ext>
                </a:extLst>
              </a:tr>
              <a:tr h="1188720">
                <a:tc>
                  <a:txBody>
                    <a:bodyPr/>
                    <a:lstStyle/>
                    <a:p>
                      <a:endParaRPr lang="en-US" sz="36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Narrow Data to Select Cities of Choice</a:t>
                      </a:r>
                      <a:endParaRPr lang="en-US" b="1" i="0" dirty="0">
                        <a:latin typeface="Baskerville Old Face" panose="020206020805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Baskerville Old Face" panose="02020602080505020303" pitchFamily="18" charset="0"/>
                      </a:endParaRPr>
                    </a:p>
                  </a:txBody>
                  <a:tcPr anchor="ctr"/>
                </a:tc>
                <a:extLst>
                  <a:ext uri="{0D108BD9-81ED-4DB2-BD59-A6C34878D82A}">
                    <a16:rowId xmlns:a16="http://schemas.microsoft.com/office/drawing/2014/main" val="4197403263"/>
                  </a:ext>
                </a:extLst>
              </a:tr>
              <a:tr h="1188720">
                <a:tc>
                  <a:txBody>
                    <a:bodyPr/>
                    <a:lstStyle/>
                    <a:p>
                      <a:endParaRPr lang="en-US" sz="2800"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Baskerville Old Face" panose="02020602080505020303" pitchFamily="18" charset="0"/>
                        </a:rPr>
                        <a:t>Plot Infrastructure Close to Interested Areas (Hotels, Restaurants, Parks, Bars, Hospitals)</a:t>
                      </a:r>
                    </a:p>
                  </a:txBody>
                  <a:tcPr anchor="ctr"/>
                </a:tc>
                <a:extLst>
                  <a:ext uri="{0D108BD9-81ED-4DB2-BD59-A6C34878D82A}">
                    <a16:rowId xmlns:a16="http://schemas.microsoft.com/office/drawing/2014/main" val="850924858"/>
                  </a:ext>
                </a:extLst>
              </a:tr>
              <a:tr h="1188720">
                <a:tc>
                  <a:txBody>
                    <a:bodyPr/>
                    <a:lstStyle/>
                    <a:p>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skerville Old Face" panose="02020602080505020303" pitchFamily="18" charset="0"/>
                        </a:rPr>
                        <a:t>Research into Flight Costs</a:t>
                      </a:r>
                    </a:p>
                  </a:txBody>
                  <a:tcPr anchor="ctr"/>
                </a:tc>
                <a:extLst>
                  <a:ext uri="{0D108BD9-81ED-4DB2-BD59-A6C34878D82A}">
                    <a16:rowId xmlns:a16="http://schemas.microsoft.com/office/drawing/2014/main" val="3024136017"/>
                  </a:ext>
                </a:extLst>
              </a:tr>
            </a:tbl>
          </a:graphicData>
        </a:graphic>
      </p:graphicFrame>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24</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409576"/>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852407"/>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199566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9569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32385" y="4401221"/>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7991851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Questions?</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25</a:t>
            </a:fld>
            <a:endParaRPr lang="en-US" dirty="0"/>
          </a:p>
        </p:txBody>
      </p:sp>
    </p:spTree>
    <p:extLst>
      <p:ext uri="{BB962C8B-B14F-4D97-AF65-F5344CB8AC3E}">
        <p14:creationId xmlns:p14="http://schemas.microsoft.com/office/powerpoint/2010/main" val="1023783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396943" y="279444"/>
            <a:ext cx="6178785" cy="796836"/>
          </a:xfrm>
        </p:spPr>
        <p:txBody>
          <a:bodyPr/>
          <a:lstStyle/>
          <a:p>
            <a:r>
              <a:rPr lang="en-US" sz="2000" dirty="0">
                <a:latin typeface="Baskerville Old Face" panose="02020602080505020303" pitchFamily="18" charset="0"/>
              </a:rPr>
              <a:t>Top 20 Happiest Countries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3</a:t>
            </a:fld>
            <a:endParaRPr lang="en-US" dirty="0"/>
          </a:p>
        </p:txBody>
      </p:sp>
      <p:pic>
        <p:nvPicPr>
          <p:cNvPr id="1026" name="Picture 2">
            <a:extLst>
              <a:ext uri="{FF2B5EF4-FFF2-40B4-BE49-F238E27FC236}">
                <a16:creationId xmlns:a16="http://schemas.microsoft.com/office/drawing/2014/main" id="{5F8D6354-BEB7-E53F-31AD-813C2EB3EF4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79141" y="1052427"/>
            <a:ext cx="8137872" cy="565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952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9F53-246B-6D9A-6E02-17B3A5AE3903}"/>
              </a:ext>
            </a:extLst>
          </p:cNvPr>
          <p:cNvSpPr>
            <a:spLocks noGrp="1"/>
          </p:cNvSpPr>
          <p:nvPr>
            <p:ph type="title"/>
          </p:nvPr>
        </p:nvSpPr>
        <p:spPr>
          <a:xfrm>
            <a:off x="404896" y="272002"/>
            <a:ext cx="8238172" cy="652054"/>
          </a:xfrm>
        </p:spPr>
        <p:txBody>
          <a:bodyPr/>
          <a:lstStyle/>
          <a:p>
            <a:r>
              <a:rPr lang="en-US" sz="2000" dirty="0">
                <a:latin typeface="Baskerville Old Face" panose="02020602080505020303" pitchFamily="18" charset="0"/>
              </a:rPr>
              <a:t>Bottom 20 Least happy Countries</a:t>
            </a:r>
          </a:p>
        </p:txBody>
      </p:sp>
      <p:sp>
        <p:nvSpPr>
          <p:cNvPr id="5" name="Slide Number Placeholder 4">
            <a:extLst>
              <a:ext uri="{FF2B5EF4-FFF2-40B4-BE49-F238E27FC236}">
                <a16:creationId xmlns:a16="http://schemas.microsoft.com/office/drawing/2014/main" id="{3FE33788-E939-6035-E57E-4F8963B50649}"/>
              </a:ext>
            </a:extLst>
          </p:cNvPr>
          <p:cNvSpPr>
            <a:spLocks noGrp="1"/>
          </p:cNvSpPr>
          <p:nvPr>
            <p:ph type="sldNum" sz="quarter" idx="11"/>
          </p:nvPr>
        </p:nvSpPr>
        <p:spPr/>
        <p:txBody>
          <a:bodyPr/>
          <a:lstStyle/>
          <a:p>
            <a:fld id="{09A01C0A-2BB6-49E7-91A3-DCB9F9F59583}" type="slidenum">
              <a:rPr lang="en-US" smtClean="0"/>
              <a:pPr/>
              <a:t>4</a:t>
            </a:fld>
            <a:endParaRPr lang="en-US" dirty="0"/>
          </a:p>
        </p:txBody>
      </p:sp>
      <p:pic>
        <p:nvPicPr>
          <p:cNvPr id="2050" name="Picture 2">
            <a:extLst>
              <a:ext uri="{FF2B5EF4-FFF2-40B4-BE49-F238E27FC236}">
                <a16:creationId xmlns:a16="http://schemas.microsoft.com/office/drawing/2014/main" id="{9E61FEFB-8131-81BC-33BD-849203E970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359673" y="758671"/>
            <a:ext cx="8452504" cy="6017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835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262796D-9FF9-95B6-2F4B-61354FE08FAD}"/>
              </a:ext>
            </a:extLst>
          </p:cNvPr>
          <p:cNvSpPr>
            <a:spLocks noGrp="1"/>
          </p:cNvSpPr>
          <p:nvPr>
            <p:ph type="sldNum" sz="quarter" idx="11"/>
          </p:nvPr>
        </p:nvSpPr>
        <p:spPr/>
        <p:txBody>
          <a:bodyPr/>
          <a:lstStyle/>
          <a:p>
            <a:fld id="{09A01C0A-2BB6-49E7-91A3-DCB9F9F59583}" type="slidenum">
              <a:rPr lang="en-US" smtClean="0"/>
              <a:pPr/>
              <a:t>5</a:t>
            </a:fld>
            <a:endParaRPr lang="en-US" dirty="0"/>
          </a:p>
        </p:txBody>
      </p:sp>
      <p:pic>
        <p:nvPicPr>
          <p:cNvPr id="3" name="Picture 2" descr="A diagram of a positive and negative graph&#10;&#10;Description automatically generated with medium confidence">
            <a:extLst>
              <a:ext uri="{FF2B5EF4-FFF2-40B4-BE49-F238E27FC236}">
                <a16:creationId xmlns:a16="http://schemas.microsoft.com/office/drawing/2014/main" id="{74BA54B0-F1C0-5AED-C0C4-93EDB26BCC53}"/>
              </a:ext>
            </a:extLst>
          </p:cNvPr>
          <p:cNvPicPr>
            <a:picLocks noChangeAspect="1"/>
          </p:cNvPicPr>
          <p:nvPr/>
        </p:nvPicPr>
        <p:blipFill>
          <a:blip r:embed="rId3"/>
          <a:stretch>
            <a:fillRect/>
          </a:stretch>
        </p:blipFill>
        <p:spPr>
          <a:xfrm>
            <a:off x="1929862" y="304396"/>
            <a:ext cx="8332276" cy="6249207"/>
          </a:xfrm>
          <a:prstGeom prst="rect">
            <a:avLst/>
          </a:prstGeom>
        </p:spPr>
      </p:pic>
    </p:spTree>
    <p:extLst>
      <p:ext uri="{BB962C8B-B14F-4D97-AF65-F5344CB8AC3E}">
        <p14:creationId xmlns:p14="http://schemas.microsoft.com/office/powerpoint/2010/main" val="41326679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64E7C1-E966-8C56-B8CA-35546F2E451E}"/>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3" name="Picture 2" descr="A graph with a red line and blue dots&#10;&#10;Description automatically generated">
            <a:extLst>
              <a:ext uri="{FF2B5EF4-FFF2-40B4-BE49-F238E27FC236}">
                <a16:creationId xmlns:a16="http://schemas.microsoft.com/office/drawing/2014/main" id="{979D7B65-62FE-97AE-0CCD-4CD48DD9839F}"/>
              </a:ext>
            </a:extLst>
          </p:cNvPr>
          <p:cNvPicPr>
            <a:picLocks noChangeAspect="1"/>
          </p:cNvPicPr>
          <p:nvPr/>
        </p:nvPicPr>
        <p:blipFill>
          <a:blip r:embed="rId3"/>
          <a:stretch>
            <a:fillRect/>
          </a:stretch>
        </p:blipFill>
        <p:spPr>
          <a:xfrm>
            <a:off x="1977378" y="340033"/>
            <a:ext cx="8237244" cy="6177933"/>
          </a:xfrm>
          <a:prstGeom prst="rect">
            <a:avLst/>
          </a:prstGeom>
        </p:spPr>
      </p:pic>
    </p:spTree>
    <p:extLst>
      <p:ext uri="{BB962C8B-B14F-4D97-AF65-F5344CB8AC3E}">
        <p14:creationId xmlns:p14="http://schemas.microsoft.com/office/powerpoint/2010/main" val="846469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0A566F6-3EC0-4589-7E8C-7030DA36E8F3}"/>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3" name="Picture 2" descr="A graph with blue dots and red line&#10;&#10;Description automatically generated">
            <a:extLst>
              <a:ext uri="{FF2B5EF4-FFF2-40B4-BE49-F238E27FC236}">
                <a16:creationId xmlns:a16="http://schemas.microsoft.com/office/drawing/2014/main" id="{F81AC14E-8D27-4C59-5138-F0C284279D55}"/>
              </a:ext>
            </a:extLst>
          </p:cNvPr>
          <p:cNvPicPr>
            <a:picLocks noChangeAspect="1"/>
          </p:cNvPicPr>
          <p:nvPr/>
        </p:nvPicPr>
        <p:blipFill>
          <a:blip r:embed="rId3"/>
          <a:stretch>
            <a:fillRect/>
          </a:stretch>
        </p:blipFill>
        <p:spPr>
          <a:xfrm>
            <a:off x="1913819" y="292364"/>
            <a:ext cx="8364361" cy="6273271"/>
          </a:xfrm>
          <a:prstGeom prst="rect">
            <a:avLst/>
          </a:prstGeom>
        </p:spPr>
      </p:pic>
    </p:spTree>
    <p:extLst>
      <p:ext uri="{BB962C8B-B14F-4D97-AF65-F5344CB8AC3E}">
        <p14:creationId xmlns:p14="http://schemas.microsoft.com/office/powerpoint/2010/main" val="2365149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1723698"/>
            <a:ext cx="6034216" cy="1912882"/>
          </a:xfrm>
        </p:spPr>
        <p:txBody>
          <a:bodyPr/>
          <a:lstStyle/>
          <a:p>
            <a:r>
              <a:rPr lang="en-US" dirty="0">
                <a:latin typeface="Baskerville Old Face" panose="02020602080505020303" pitchFamily="18" charset="0"/>
              </a:rPr>
              <a:t>Happiness</a:t>
            </a:r>
          </a:p>
          <a:p>
            <a:r>
              <a:rPr lang="en-US" dirty="0">
                <a:latin typeface="Baskerville Old Face" panose="02020602080505020303" pitchFamily="18" charset="0"/>
              </a:rPr>
              <a:t>Safety</a:t>
            </a:r>
          </a:p>
          <a:p>
            <a:r>
              <a:rPr lang="en-US" dirty="0">
                <a:latin typeface="Baskerville Old Face" panose="02020602080505020303" pitchFamily="18" charset="0"/>
              </a:rPr>
              <a:t>Purchasing Power</a:t>
            </a:r>
          </a:p>
          <a:p>
            <a:endParaRPr lang="en-US" dirty="0">
              <a:latin typeface="Baskerville Old Face" panose="02020602080505020303" pitchFamily="18" charset="0"/>
            </a:endParaRP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
        <p:nvSpPr>
          <p:cNvPr id="3" name="TextBox 2">
            <a:extLst>
              <a:ext uri="{FF2B5EF4-FFF2-40B4-BE49-F238E27FC236}">
                <a16:creationId xmlns:a16="http://schemas.microsoft.com/office/drawing/2014/main" id="{E93869F7-0E49-A7CE-06E3-59C8AF6C382C}"/>
              </a:ext>
            </a:extLst>
          </p:cNvPr>
          <p:cNvSpPr txBox="1"/>
          <p:nvPr/>
        </p:nvSpPr>
        <p:spPr>
          <a:xfrm>
            <a:off x="5591503" y="4382814"/>
            <a:ext cx="5223642" cy="1569660"/>
          </a:xfrm>
          <a:prstGeom prst="rect">
            <a:avLst/>
          </a:prstGeom>
          <a:noFill/>
        </p:spPr>
        <p:txBody>
          <a:bodyPr wrap="square" rtlCol="0">
            <a:spAutoFit/>
          </a:bodyPr>
          <a:lstStyle/>
          <a:p>
            <a:pPr algn="ctr"/>
            <a:r>
              <a:rPr lang="en-US" sz="2400" dirty="0"/>
              <a:t>Are Happiness, Safety, and Purchasing Power varying enough, across countries, to be interesting to investigate any further?</a:t>
            </a:r>
          </a:p>
        </p:txBody>
      </p:sp>
    </p:spTree>
    <p:extLst>
      <p:ext uri="{BB962C8B-B14F-4D97-AF65-F5344CB8AC3E}">
        <p14:creationId xmlns:p14="http://schemas.microsoft.com/office/powerpoint/2010/main" val="25216153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49E8D9-E4FE-1FDE-E54C-BF009FC98931}"/>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3" name="Content Placeholder 2">
            <a:extLst>
              <a:ext uri="{FF2B5EF4-FFF2-40B4-BE49-F238E27FC236}">
                <a16:creationId xmlns:a16="http://schemas.microsoft.com/office/drawing/2014/main" id="{853BE49D-FB9E-1940-7305-425C42B8568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917501" y="551202"/>
            <a:ext cx="7611354" cy="608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2881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1037</TotalTime>
  <Words>1343</Words>
  <Application>Microsoft Office PowerPoint</Application>
  <PresentationFormat>Widescreen</PresentationFormat>
  <Paragraphs>170</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Arial Black</vt:lpstr>
      <vt:lpstr>Avenir Next LT Pro</vt:lpstr>
      <vt:lpstr>Baskerville Old Face</vt:lpstr>
      <vt:lpstr>Calibri</vt:lpstr>
      <vt:lpstr>Office Theme</vt:lpstr>
      <vt:lpstr>Great Places to Visit and Invest </vt:lpstr>
      <vt:lpstr>Questions</vt:lpstr>
      <vt:lpstr>Top 20 Happiest Countries</vt:lpstr>
      <vt:lpstr>Bottom 20 Least happy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countries of considerations (Outside of US)</vt:lpstr>
      <vt:lpstr>PowerPoint Presentation</vt:lpstr>
      <vt:lpstr>PowerPoint Presentation</vt:lpstr>
      <vt:lpstr>Prioritized Happiness Index</vt:lpstr>
      <vt:lpstr>Prioritized Purchasing Power</vt:lpstr>
      <vt:lpstr>Prioritized Safety Index</vt:lpstr>
      <vt:lpstr>PowerPoint Presentation</vt:lpstr>
      <vt:lpstr>PowerPoint Presentation</vt:lpstr>
      <vt:lpstr>PowerPoint Presentation</vt:lpstr>
      <vt:lpstr>Top 5 Countries </vt:lpstr>
      <vt:lpstr>Next Steps  real Estate</vt:lpstr>
      <vt:lpstr>Next Steps  Travel Agency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shayla badeaux</dc:creator>
  <cp:lastModifiedBy>shayla badeaux</cp:lastModifiedBy>
  <cp:revision>120</cp:revision>
  <dcterms:created xsi:type="dcterms:W3CDTF">2023-07-30T19:14:02Z</dcterms:created>
  <dcterms:modified xsi:type="dcterms:W3CDTF">2023-08-02T20:01:14Z</dcterms:modified>
</cp:coreProperties>
</file>